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7" r:id="rId5"/>
  </p:sldIdLst>
  <p:sldSz cx="9144000" cy="6858000" type="screen4x3"/>
  <p:notesSz cx="6800850" cy="99329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AEEFB"/>
    <a:srgbClr val="FBC293"/>
    <a:srgbClr val="B8CF8B"/>
    <a:srgbClr val="FBE3D6"/>
    <a:srgbClr val="FCD5B5"/>
    <a:srgbClr val="D7E4BD"/>
    <a:srgbClr val="0F9E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5F2FF11-0D3A-58C4-4294-49F3D4EBC5EA}" v="1" dt="2026-03-10T06:09:15.391"/>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8" d="100"/>
          <a:sy n="68" d="100"/>
        </p:scale>
        <p:origin x="147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E7F79C8-9834-4250-9D56-D791FB342C01}" type="datetimeFigureOut">
              <a:rPr kumimoji="1" lang="ja-JP" altLang="en-US" smtClean="0"/>
              <a:t>2026/3/23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1693924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E7F79C8-9834-4250-9D56-D791FB342C01}" type="datetimeFigureOut">
              <a:rPr kumimoji="1" lang="ja-JP" altLang="en-US" smtClean="0"/>
              <a:t>2026/3/23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292166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E7F79C8-9834-4250-9D56-D791FB342C01}" type="datetimeFigureOut">
              <a:rPr kumimoji="1" lang="ja-JP" altLang="en-US" smtClean="0"/>
              <a:t>2026/3/23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831931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E7F79C8-9834-4250-9D56-D791FB342C01}" type="datetimeFigureOut">
              <a:rPr kumimoji="1" lang="ja-JP" altLang="en-US" smtClean="0"/>
              <a:t>2026/3/23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1419518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E7F79C8-9834-4250-9D56-D791FB342C01}" type="datetimeFigureOut">
              <a:rPr kumimoji="1" lang="ja-JP" altLang="en-US" smtClean="0"/>
              <a:t>2026/3/23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569303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E7F79C8-9834-4250-9D56-D791FB342C01}" type="datetimeFigureOut">
              <a:rPr kumimoji="1" lang="ja-JP" altLang="en-US" smtClean="0"/>
              <a:t>2026/3/23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1421351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E7F79C8-9834-4250-9D56-D791FB342C01}" type="datetimeFigureOut">
              <a:rPr kumimoji="1" lang="ja-JP" altLang="en-US" smtClean="0"/>
              <a:t>2026/3/23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105409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E7F79C8-9834-4250-9D56-D791FB342C01}" type="datetimeFigureOut">
              <a:rPr kumimoji="1" lang="ja-JP" altLang="en-US" smtClean="0"/>
              <a:t>2026/3/23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263363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7F79C8-9834-4250-9D56-D791FB342C01}" type="datetimeFigureOut">
              <a:rPr kumimoji="1" lang="ja-JP" altLang="en-US" smtClean="0"/>
              <a:t>2026/3/23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4143173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E7F79C8-9834-4250-9D56-D791FB342C01}" type="datetimeFigureOut">
              <a:rPr kumimoji="1" lang="ja-JP" altLang="en-US" smtClean="0"/>
              <a:t>2026/3/23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3101634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E7F79C8-9834-4250-9D56-D791FB342C01}" type="datetimeFigureOut">
              <a:rPr kumimoji="1" lang="ja-JP" altLang="en-US" smtClean="0"/>
              <a:t>2026/3/23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33137233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E7F79C8-9834-4250-9D56-D791FB342C01}" type="datetimeFigureOut">
              <a:rPr kumimoji="1" lang="ja-JP" altLang="en-US" smtClean="0"/>
              <a:t>2026/3/23</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35493359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タイトル 1">
            <a:extLst>
              <a:ext uri="{FF2B5EF4-FFF2-40B4-BE49-F238E27FC236}">
                <a16:creationId xmlns:a16="http://schemas.microsoft.com/office/drawing/2014/main" id="{5FFE0623-87E5-7EA3-412A-0671A6C06A3C}"/>
              </a:ext>
            </a:extLst>
          </p:cNvPr>
          <p:cNvSpPr txBox="1">
            <a:spLocks/>
          </p:cNvSpPr>
          <p:nvPr/>
        </p:nvSpPr>
        <p:spPr>
          <a:xfrm>
            <a:off x="129307" y="5134481"/>
            <a:ext cx="8885385" cy="1580644"/>
          </a:xfrm>
          <a:prstGeom prst="rect">
            <a:avLst/>
          </a:prstGeom>
          <a:solidFill>
            <a:srgbClr val="FBE3D6"/>
          </a:solidFill>
          <a:ln>
            <a:solidFill>
              <a:srgbClr val="FBC293"/>
            </a:solidFill>
          </a:ln>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endParaRPr lang="ja-JP" altLang="en-US" sz="1800" b="1" dirty="0">
              <a:latin typeface="+mn-ea"/>
              <a:ea typeface="+mn-ea"/>
            </a:endParaRPr>
          </a:p>
        </p:txBody>
      </p:sp>
      <p:sp>
        <p:nvSpPr>
          <p:cNvPr id="19" name="タイトル 1">
            <a:extLst>
              <a:ext uri="{FF2B5EF4-FFF2-40B4-BE49-F238E27FC236}">
                <a16:creationId xmlns:a16="http://schemas.microsoft.com/office/drawing/2014/main" id="{FC6BB372-5D29-B265-DC5C-4760DF9350C8}"/>
              </a:ext>
            </a:extLst>
          </p:cNvPr>
          <p:cNvSpPr txBox="1">
            <a:spLocks/>
          </p:cNvSpPr>
          <p:nvPr/>
        </p:nvSpPr>
        <p:spPr>
          <a:xfrm>
            <a:off x="129308" y="2622708"/>
            <a:ext cx="8885385" cy="2141898"/>
          </a:xfrm>
          <a:prstGeom prst="rect">
            <a:avLst/>
          </a:prstGeom>
          <a:solidFill>
            <a:schemeClr val="accent6">
              <a:lumMod val="20000"/>
              <a:lumOff val="80000"/>
            </a:schemeClr>
          </a:solidFill>
          <a:ln>
            <a:solidFill>
              <a:srgbClr val="B8CF8B"/>
            </a:solidFill>
          </a:ln>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endParaRPr lang="ja-JP" altLang="en-US" sz="1800" b="1" dirty="0">
              <a:latin typeface="+mn-ea"/>
              <a:ea typeface="+mn-ea"/>
            </a:endParaRPr>
          </a:p>
        </p:txBody>
      </p:sp>
      <p:sp>
        <p:nvSpPr>
          <p:cNvPr id="2" name="タイトル 1">
            <a:extLst>
              <a:ext uri="{FF2B5EF4-FFF2-40B4-BE49-F238E27FC236}">
                <a16:creationId xmlns:a16="http://schemas.microsoft.com/office/drawing/2014/main" id="{B35121BA-EDC7-B2D5-C87F-426B6493DF36}"/>
              </a:ext>
            </a:extLst>
          </p:cNvPr>
          <p:cNvSpPr txBox="1">
            <a:spLocks/>
          </p:cNvSpPr>
          <p:nvPr/>
        </p:nvSpPr>
        <p:spPr>
          <a:xfrm>
            <a:off x="131618" y="22355"/>
            <a:ext cx="8880767" cy="550342"/>
          </a:xfrm>
          <a:prstGeom prst="rect">
            <a:avLst/>
          </a:prstGeom>
          <a:solidFill>
            <a:schemeClr val="accent4"/>
          </a:solidFill>
        </p:spPr>
        <p:txBody>
          <a:bodyPr anchor="ctr">
            <a:normAutofit fontScale="97500" lnSpcReduction="1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1600" b="1" dirty="0">
                <a:solidFill>
                  <a:schemeClr val="bg1"/>
                </a:solidFill>
                <a:latin typeface="+mn-ea"/>
                <a:ea typeface="+mn-ea"/>
              </a:rPr>
              <a:t>令和７年度補正予算　重点支援地方交付金の活用状況について</a:t>
            </a:r>
            <a:endParaRPr lang="en-US" altLang="ja-JP" sz="1600" b="1" dirty="0">
              <a:solidFill>
                <a:schemeClr val="bg1"/>
              </a:solidFill>
              <a:latin typeface="+mn-ea"/>
              <a:ea typeface="+mn-ea"/>
            </a:endParaRPr>
          </a:p>
          <a:p>
            <a:pPr algn="ctr">
              <a:lnSpc>
                <a:spcPct val="110000"/>
              </a:lnSpc>
            </a:pPr>
            <a:r>
              <a:rPr lang="ja-JP" altLang="en-US" sz="1600" b="1" dirty="0">
                <a:solidFill>
                  <a:schemeClr val="bg1"/>
                </a:solidFill>
                <a:latin typeface="+mn-ea"/>
                <a:ea typeface="+mn-ea"/>
              </a:rPr>
              <a:t>群馬県　長野原町</a:t>
            </a:r>
          </a:p>
        </p:txBody>
      </p:sp>
      <p:graphicFrame>
        <p:nvGraphicFramePr>
          <p:cNvPr id="6" name="表 5">
            <a:extLst>
              <a:ext uri="{FF2B5EF4-FFF2-40B4-BE49-F238E27FC236}">
                <a16:creationId xmlns:a16="http://schemas.microsoft.com/office/drawing/2014/main" id="{430AEA37-641B-A08D-F1C7-BCB587BA3028}"/>
              </a:ext>
            </a:extLst>
          </p:cNvPr>
          <p:cNvGraphicFramePr>
            <a:graphicFrameLocks noGrp="1"/>
          </p:cNvGraphicFramePr>
          <p:nvPr>
            <p:extLst>
              <p:ext uri="{D42A27DB-BD31-4B8C-83A1-F6EECF244321}">
                <p14:modId xmlns:p14="http://schemas.microsoft.com/office/powerpoint/2010/main" val="638917371"/>
              </p:ext>
            </p:extLst>
          </p:nvPr>
        </p:nvGraphicFramePr>
        <p:xfrm>
          <a:off x="992622" y="810206"/>
          <a:ext cx="6903604" cy="1219200"/>
        </p:xfrm>
        <a:graphic>
          <a:graphicData uri="http://schemas.openxmlformats.org/drawingml/2006/table">
            <a:tbl>
              <a:tblPr firstRow="1" bandRow="1">
                <a:tableStyleId>{5C22544A-7EE6-4342-B048-85BDC9FD1C3A}</a:tableStyleId>
              </a:tblPr>
              <a:tblGrid>
                <a:gridCol w="3451802">
                  <a:extLst>
                    <a:ext uri="{9D8B030D-6E8A-4147-A177-3AD203B41FA5}">
                      <a16:colId xmlns:a16="http://schemas.microsoft.com/office/drawing/2014/main" val="3510786128"/>
                    </a:ext>
                  </a:extLst>
                </a:gridCol>
                <a:gridCol w="3451802">
                  <a:extLst>
                    <a:ext uri="{9D8B030D-6E8A-4147-A177-3AD203B41FA5}">
                      <a16:colId xmlns:a16="http://schemas.microsoft.com/office/drawing/2014/main" val="2813429504"/>
                    </a:ext>
                  </a:extLst>
                </a:gridCol>
              </a:tblGrid>
              <a:tr h="127815">
                <a:tc>
                  <a:txBody>
                    <a:bodyPr/>
                    <a:lstStyle/>
                    <a:p>
                      <a:r>
                        <a:rPr kumimoji="1" lang="zh-TW" altLang="en-US" sz="1400" b="1" dirty="0">
                          <a:solidFill>
                            <a:schemeClr val="tx1"/>
                          </a:solidFill>
                          <a:latin typeface="游ゴシック" panose="020B0400000000000000" pitchFamily="50" charset="-128"/>
                          <a:ea typeface="游ゴシック" panose="020B0400000000000000" pitchFamily="50" charset="-128"/>
                        </a:rPr>
                        <a:t>交付限度額</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１億１５８９万円</a:t>
                      </a:r>
                      <a:endParaRPr kumimoji="1" lang="ja-JP" altLang="en-US" sz="1400" b="1" dirty="0">
                        <a:solidFill>
                          <a:srgbClr val="CAEEFB"/>
                        </a:solidFill>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4290624492"/>
                  </a:ext>
                </a:extLst>
              </a:tr>
              <a:tr h="217286">
                <a:tc>
                  <a:txBody>
                    <a:bodyPr/>
                    <a:lstStyle/>
                    <a:p>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うち令和７年度　交付決定額</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１億１４２０万円（９８％）</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4078022725"/>
                  </a:ext>
                </a:extLst>
              </a:tr>
              <a:tr h="217286">
                <a:tc>
                  <a:txBody>
                    <a:bodyPr/>
                    <a:lstStyle/>
                    <a:p>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　うち令和８年度　交付決定額</a:t>
                      </a:r>
                      <a:endParaRPr kumimoji="1" lang="ja-JP" altLang="en-US" sz="1400" b="1" dirty="0">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a:t>
                      </a:r>
                      <a:endParaRPr kumimoji="1" lang="ja-JP" altLang="en-US" sz="1400" b="1" dirty="0">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543793336"/>
                  </a:ext>
                </a:extLst>
              </a:tr>
              <a:tr h="217286">
                <a:tc>
                  <a:txBody>
                    <a:bodyPr/>
                    <a:lstStyle/>
                    <a:p>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　</a:t>
                      </a:r>
                      <a:r>
                        <a:rPr kumimoji="1" lang="ja-JP" altLang="en-US" sz="1400" b="1" dirty="0">
                          <a:latin typeface="游ゴシック" panose="020B0400000000000000" pitchFamily="50" charset="-128"/>
                          <a:ea typeface="游ゴシック" panose="020B0400000000000000" pitchFamily="50" charset="-128"/>
                        </a:rPr>
                        <a:t>残額</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１８９万円（２％）</a:t>
                      </a:r>
                      <a:endParaRPr kumimoji="1" lang="ja-JP" altLang="en-US" sz="1400" b="1" dirty="0">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642775636"/>
                  </a:ext>
                </a:extLst>
              </a:tr>
            </a:tbl>
          </a:graphicData>
        </a:graphic>
      </p:graphicFrame>
      <p:sp>
        <p:nvSpPr>
          <p:cNvPr id="8" name="テキスト ボックス 7">
            <a:extLst>
              <a:ext uri="{FF2B5EF4-FFF2-40B4-BE49-F238E27FC236}">
                <a16:creationId xmlns:a16="http://schemas.microsoft.com/office/drawing/2014/main" id="{646542F1-74CB-1B64-EAA1-B88F31F5887D}"/>
              </a:ext>
            </a:extLst>
          </p:cNvPr>
          <p:cNvSpPr txBox="1"/>
          <p:nvPr/>
        </p:nvSpPr>
        <p:spPr>
          <a:xfrm>
            <a:off x="131617" y="547751"/>
            <a:ext cx="3611708" cy="307777"/>
          </a:xfrm>
          <a:prstGeom prst="rect">
            <a:avLst/>
          </a:prstGeom>
          <a:noFill/>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lang="ja-JP" altLang="en-US" sz="1400" b="1" dirty="0">
                <a:solidFill>
                  <a:prstClr val="black"/>
                </a:solidFill>
                <a:latin typeface="游ゴシック" panose="020B0400000000000000" pitchFamily="50" charset="-128"/>
                <a:ea typeface="游ゴシック" panose="020B0400000000000000" pitchFamily="50" charset="-128"/>
              </a:rPr>
              <a:t>■</a:t>
            </a:r>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実施状況</a:t>
            </a:r>
            <a:endParaRPr kumimoji="0" lang="en-US" altLang="ja-JP"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10" name="テキスト ボックス 9">
            <a:extLst>
              <a:ext uri="{FF2B5EF4-FFF2-40B4-BE49-F238E27FC236}">
                <a16:creationId xmlns:a16="http://schemas.microsoft.com/office/drawing/2014/main" id="{7B9BC070-1698-5756-17AA-E19355F74AB8}"/>
              </a:ext>
            </a:extLst>
          </p:cNvPr>
          <p:cNvSpPr txBox="1"/>
          <p:nvPr/>
        </p:nvSpPr>
        <p:spPr>
          <a:xfrm>
            <a:off x="131616" y="2072024"/>
            <a:ext cx="8803414" cy="307777"/>
          </a:xfrm>
          <a:prstGeom prst="rect">
            <a:avLst/>
          </a:prstGeom>
          <a:noFill/>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lang="ja-JP" altLang="en-US" sz="1400" b="1" dirty="0">
                <a:solidFill>
                  <a:prstClr val="black"/>
                </a:solidFill>
                <a:latin typeface="游ゴシック" panose="020B0400000000000000" pitchFamily="50" charset="-128"/>
                <a:ea typeface="游ゴシック" panose="020B0400000000000000" pitchFamily="50" charset="-128"/>
              </a:rPr>
              <a:t>■主な</a:t>
            </a:r>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事業概要　</a:t>
            </a:r>
            <a:r>
              <a:rPr kumimoji="0"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0"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規模の大きい事業を最大５つ程度を記載（詳細は別途実施計画をご覧ください）</a:t>
            </a:r>
          </a:p>
        </p:txBody>
      </p:sp>
      <p:sp>
        <p:nvSpPr>
          <p:cNvPr id="12" name="タイトル 1">
            <a:extLst>
              <a:ext uri="{FF2B5EF4-FFF2-40B4-BE49-F238E27FC236}">
                <a16:creationId xmlns:a16="http://schemas.microsoft.com/office/drawing/2014/main" id="{357F6B9C-AD13-E38F-6E3C-9E94FE5C966F}"/>
              </a:ext>
            </a:extLst>
          </p:cNvPr>
          <p:cNvSpPr txBox="1">
            <a:spLocks/>
          </p:cNvSpPr>
          <p:nvPr/>
        </p:nvSpPr>
        <p:spPr>
          <a:xfrm>
            <a:off x="131616" y="4839930"/>
            <a:ext cx="8885385" cy="288000"/>
          </a:xfrm>
          <a:prstGeom prst="rect">
            <a:avLst/>
          </a:prstGeom>
          <a:solidFill>
            <a:srgbClr val="FBC293"/>
          </a:solidFill>
          <a:ln>
            <a:solidFill>
              <a:srgbClr val="FBC293"/>
            </a:solidFill>
          </a:ln>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1400" b="1" dirty="0">
                <a:latin typeface="+mn-ea"/>
                <a:ea typeface="+mn-ea"/>
              </a:rPr>
              <a:t>事業者支援</a:t>
            </a:r>
          </a:p>
        </p:txBody>
      </p:sp>
      <p:sp>
        <p:nvSpPr>
          <p:cNvPr id="14" name="テキスト ボックス 13">
            <a:extLst>
              <a:ext uri="{FF2B5EF4-FFF2-40B4-BE49-F238E27FC236}">
                <a16:creationId xmlns:a16="http://schemas.microsoft.com/office/drawing/2014/main" id="{E3C23F17-2469-BC32-A8EE-DC4679E0C6F3}"/>
              </a:ext>
            </a:extLst>
          </p:cNvPr>
          <p:cNvSpPr txBox="1"/>
          <p:nvPr/>
        </p:nvSpPr>
        <p:spPr>
          <a:xfrm>
            <a:off x="208971" y="3355769"/>
            <a:ext cx="8726059" cy="646331"/>
          </a:xfrm>
          <a:prstGeom prst="rect">
            <a:avLst/>
          </a:prstGeom>
          <a:solidFill>
            <a:schemeClr val="bg1"/>
          </a:solidFill>
          <a:ln w="19050">
            <a:solidFill>
              <a:srgbClr val="FF0000"/>
            </a:solidFill>
          </a:ln>
        </p:spPr>
        <p:txBody>
          <a:bodyPr wrap="square" rtlCol="0">
            <a:spAutoFit/>
          </a:bodyPr>
          <a:lstStyle/>
          <a:p>
            <a:r>
              <a:rPr kumimoji="1" lang="ja-JP" altLang="en-US" sz="1200" b="1" u="sng" dirty="0"/>
              <a:t>◆</a:t>
            </a:r>
            <a:r>
              <a:rPr kumimoji="1" lang="zh-TW" altLang="en-US" sz="1200" b="1" u="sng" dirty="0"/>
              <a:t>価格高騰重点支援事業（第６弾）</a:t>
            </a:r>
            <a:r>
              <a:rPr kumimoji="1" lang="ja-JP" altLang="en-US" sz="1200" b="1" u="sng" dirty="0"/>
              <a:t>　事業費：</a:t>
            </a:r>
            <a:r>
              <a:rPr kumimoji="1" lang="en-US" altLang="ja-JP" sz="1200" b="1" u="sng" dirty="0"/>
              <a:t>1</a:t>
            </a:r>
            <a:r>
              <a:rPr kumimoji="1" lang="ja-JP" altLang="en-US" sz="1200" b="1" u="sng" dirty="0"/>
              <a:t>億</a:t>
            </a:r>
            <a:r>
              <a:rPr kumimoji="1" lang="en-US" altLang="ja-JP" sz="1200" b="1" u="sng" dirty="0"/>
              <a:t>200</a:t>
            </a:r>
            <a:r>
              <a:rPr kumimoji="1" lang="ja-JP" altLang="en-US" sz="1200" b="1" u="sng" dirty="0"/>
              <a:t>万円</a:t>
            </a:r>
            <a:r>
              <a:rPr kumimoji="1" lang="ja-JP" altLang="en-US" sz="1200" b="1" dirty="0">
                <a:solidFill>
                  <a:srgbClr val="FF0000"/>
                </a:solidFill>
              </a:rPr>
              <a:t>　　</a:t>
            </a:r>
            <a:r>
              <a:rPr kumimoji="1" lang="en-US" altLang="ja-JP" sz="1200" b="1" dirty="0">
                <a:solidFill>
                  <a:srgbClr val="FF0000"/>
                </a:solidFill>
              </a:rPr>
              <a:t>※</a:t>
            </a:r>
            <a:r>
              <a:rPr kumimoji="1" lang="ja-JP" altLang="en-US" sz="1200" b="1" dirty="0">
                <a:solidFill>
                  <a:srgbClr val="FF0000"/>
                </a:solidFill>
              </a:rPr>
              <a:t>食料品特別加算を活用</a:t>
            </a:r>
            <a:endParaRPr kumimoji="1" lang="en-US" altLang="ja-JP" sz="1200" b="1" dirty="0">
              <a:solidFill>
                <a:srgbClr val="FF0000"/>
              </a:solidFill>
            </a:endParaRPr>
          </a:p>
          <a:p>
            <a:r>
              <a:rPr kumimoji="1" lang="ja-JP" altLang="en-US" sz="1200" dirty="0"/>
              <a:t>　エネルギー・食料品等価格高騰による生活者の負担を軽減するため、令和</a:t>
            </a:r>
            <a:r>
              <a:rPr kumimoji="1" lang="en-US" altLang="ja-JP" sz="1200" dirty="0"/>
              <a:t>8</a:t>
            </a:r>
            <a:r>
              <a:rPr kumimoji="1" lang="ja-JP" altLang="en-US" sz="1200" dirty="0"/>
              <a:t>年</a:t>
            </a:r>
            <a:r>
              <a:rPr kumimoji="1" lang="en-US" altLang="ja-JP" sz="1200" dirty="0"/>
              <a:t>1</a:t>
            </a:r>
            <a:r>
              <a:rPr kumimoji="1" lang="ja-JP" altLang="en-US" sz="1200" dirty="0"/>
              <a:t>月</a:t>
            </a:r>
            <a:r>
              <a:rPr kumimoji="1" lang="en-US" altLang="ja-JP" sz="1200" dirty="0"/>
              <a:t>1</a:t>
            </a:r>
            <a:r>
              <a:rPr kumimoji="1" lang="ja-JP" altLang="en-US" sz="1200" dirty="0"/>
              <a:t>日時点で長野原町に住所がある住民に対して、１人あたり２万円の商品券（町内の登録事業所のみで使用可能なもの）を支給する。</a:t>
            </a:r>
            <a:endParaRPr kumimoji="1" lang="en-US" altLang="ja-JP" sz="1200" dirty="0"/>
          </a:p>
        </p:txBody>
      </p:sp>
      <p:sp>
        <p:nvSpPr>
          <p:cNvPr id="15" name="テキスト ボックス 14">
            <a:extLst>
              <a:ext uri="{FF2B5EF4-FFF2-40B4-BE49-F238E27FC236}">
                <a16:creationId xmlns:a16="http://schemas.microsoft.com/office/drawing/2014/main" id="{CDACDB40-F1E7-383E-7575-72A501846271}"/>
              </a:ext>
            </a:extLst>
          </p:cNvPr>
          <p:cNvSpPr txBox="1"/>
          <p:nvPr/>
        </p:nvSpPr>
        <p:spPr>
          <a:xfrm>
            <a:off x="208971" y="4028237"/>
            <a:ext cx="8726059" cy="646331"/>
          </a:xfrm>
          <a:prstGeom prst="rect">
            <a:avLst/>
          </a:prstGeom>
          <a:solidFill>
            <a:schemeClr val="bg1"/>
          </a:solidFill>
          <a:ln w="19050">
            <a:solidFill>
              <a:srgbClr val="B8CF8B"/>
            </a:solidFill>
          </a:ln>
        </p:spPr>
        <p:txBody>
          <a:bodyPr wrap="square" rtlCol="0">
            <a:spAutoFit/>
          </a:bodyPr>
          <a:lstStyle/>
          <a:p>
            <a:r>
              <a:rPr kumimoji="1" lang="ja-JP" altLang="en-US" sz="1200" b="1" u="sng" dirty="0"/>
              <a:t>◆</a:t>
            </a:r>
            <a:r>
              <a:rPr kumimoji="1" lang="zh-TW" altLang="en-US" sz="1200" b="1" u="sng" dirty="0"/>
              <a:t>価格高騰重点支援事業（第</a:t>
            </a:r>
            <a:r>
              <a:rPr kumimoji="1" lang="ja-JP" altLang="en-US" sz="1200" b="1" u="sng" dirty="0"/>
              <a:t>５</a:t>
            </a:r>
            <a:r>
              <a:rPr kumimoji="1" lang="zh-TW" altLang="en-US" sz="1200" b="1" u="sng" dirty="0"/>
              <a:t>弾） </a:t>
            </a:r>
            <a:r>
              <a:rPr kumimoji="1" lang="ja-JP" altLang="en-US" sz="1200" b="1" u="sng" dirty="0"/>
              <a:t>　事業費：</a:t>
            </a:r>
            <a:r>
              <a:rPr kumimoji="1" lang="en-US" altLang="ja-JP" sz="1200" b="1" u="sng" dirty="0"/>
              <a:t>5,200</a:t>
            </a:r>
            <a:r>
              <a:rPr kumimoji="1" lang="ja-JP" altLang="en-US" sz="1200" b="1" u="sng" dirty="0"/>
              <a:t>万円</a:t>
            </a:r>
            <a:endParaRPr kumimoji="1" lang="en-US" altLang="ja-JP" sz="1200" b="1" u="sng" dirty="0"/>
          </a:p>
          <a:p>
            <a:r>
              <a:rPr kumimoji="1" lang="ja-JP" altLang="en-US" sz="1200" dirty="0"/>
              <a:t>　エネルギー・食料品等価格高騰による生活者の負担を軽減するため、令和</a:t>
            </a:r>
            <a:r>
              <a:rPr kumimoji="1" lang="en-US" altLang="ja-JP" sz="1200" dirty="0"/>
              <a:t>7</a:t>
            </a:r>
            <a:r>
              <a:rPr kumimoji="1" lang="ja-JP" altLang="en-US" sz="1200" dirty="0"/>
              <a:t>年</a:t>
            </a:r>
            <a:r>
              <a:rPr kumimoji="1" lang="en-US" altLang="ja-JP" sz="1200" dirty="0"/>
              <a:t>7</a:t>
            </a:r>
            <a:r>
              <a:rPr kumimoji="1" lang="ja-JP" altLang="en-US" sz="1200" dirty="0"/>
              <a:t>月</a:t>
            </a:r>
            <a:r>
              <a:rPr kumimoji="1" lang="en-US" altLang="ja-JP" sz="1200" dirty="0"/>
              <a:t>1</a:t>
            </a:r>
            <a:r>
              <a:rPr kumimoji="1" lang="ja-JP" altLang="en-US" sz="1200" dirty="0"/>
              <a:t>日時点で長野原町に住所がある住民に対して、１人あたり１万円の商品券（町内の登録事業所のみで使用可能なもの）を支給する。</a:t>
            </a:r>
            <a:endParaRPr kumimoji="1" lang="en-US" altLang="ja-JP" sz="1200" dirty="0"/>
          </a:p>
        </p:txBody>
      </p:sp>
      <p:sp>
        <p:nvSpPr>
          <p:cNvPr id="16" name="テキスト ボックス 15">
            <a:extLst>
              <a:ext uri="{FF2B5EF4-FFF2-40B4-BE49-F238E27FC236}">
                <a16:creationId xmlns:a16="http://schemas.microsoft.com/office/drawing/2014/main" id="{43711D93-CB27-9159-501D-2BA22408926E}"/>
              </a:ext>
            </a:extLst>
          </p:cNvPr>
          <p:cNvSpPr txBox="1"/>
          <p:nvPr/>
        </p:nvSpPr>
        <p:spPr>
          <a:xfrm>
            <a:off x="208971" y="2668037"/>
            <a:ext cx="8726059" cy="646331"/>
          </a:xfrm>
          <a:prstGeom prst="rect">
            <a:avLst/>
          </a:prstGeom>
          <a:solidFill>
            <a:schemeClr val="bg1"/>
          </a:solidFill>
          <a:ln w="19050">
            <a:solidFill>
              <a:srgbClr val="B8CF8B"/>
            </a:solidFill>
          </a:ln>
        </p:spPr>
        <p:txBody>
          <a:bodyPr wrap="square" rtlCol="0">
            <a:spAutoFit/>
          </a:bodyPr>
          <a:lstStyle/>
          <a:p>
            <a:r>
              <a:rPr kumimoji="1" lang="ja-JP" altLang="en-US" sz="1200" b="1" u="sng" dirty="0"/>
              <a:t>◆令和</a:t>
            </a:r>
            <a:r>
              <a:rPr kumimoji="1" lang="en-US" altLang="ja-JP" sz="1200" b="1" u="sng" dirty="0"/>
              <a:t>6</a:t>
            </a:r>
            <a:r>
              <a:rPr kumimoji="1" lang="ja-JP" altLang="en-US" sz="1200" b="1" u="sng" dirty="0"/>
              <a:t>年度長野原町住民税非課税世帯支援給付金及び定額減税調整給付金（不足額給付）事業費：</a:t>
            </a:r>
            <a:r>
              <a:rPr kumimoji="1" lang="en-US" altLang="ja-JP" sz="1200" b="1" u="sng" dirty="0"/>
              <a:t>1</a:t>
            </a:r>
            <a:r>
              <a:rPr kumimoji="1" lang="ja-JP" altLang="en-US" sz="1200" b="1" u="sng" dirty="0"/>
              <a:t>億</a:t>
            </a:r>
            <a:r>
              <a:rPr kumimoji="1" lang="en-US" altLang="ja-JP" sz="1200" b="1" u="sng" dirty="0"/>
              <a:t>6,683</a:t>
            </a:r>
            <a:r>
              <a:rPr kumimoji="1" lang="ja-JP" altLang="en-US" sz="1200" b="1" u="sng" dirty="0"/>
              <a:t>万円</a:t>
            </a:r>
            <a:endParaRPr kumimoji="1" lang="en-US" altLang="ja-JP" sz="1200" b="1" u="sng" dirty="0"/>
          </a:p>
          <a:p>
            <a:r>
              <a:rPr kumimoji="1" lang="ja-JP" altLang="en-US" sz="1200" dirty="0"/>
              <a:t>　物価高の中で低所得世帯の方々の生活を維持するため、住民税非課税世帯や定額減税不足額給付対象世帯に対する給付金を給付する。非課税世帯は一世帯あたり</a:t>
            </a:r>
            <a:r>
              <a:rPr kumimoji="1" lang="en-US" altLang="ja-JP" sz="1200" dirty="0"/>
              <a:t>3</a:t>
            </a:r>
            <a:r>
              <a:rPr kumimoji="1" lang="ja-JP" altLang="en-US" sz="1200" dirty="0"/>
              <a:t>万円＋対象世帯の子ども１人あたり２万円加算。不足額給付は個別に算定。</a:t>
            </a:r>
            <a:endParaRPr kumimoji="1" lang="en-US" altLang="ja-JP" sz="1200" dirty="0"/>
          </a:p>
        </p:txBody>
      </p:sp>
      <p:sp>
        <p:nvSpPr>
          <p:cNvPr id="18" name="テキスト ボックス 17">
            <a:extLst>
              <a:ext uri="{FF2B5EF4-FFF2-40B4-BE49-F238E27FC236}">
                <a16:creationId xmlns:a16="http://schemas.microsoft.com/office/drawing/2014/main" id="{27E4ED9A-18CC-E2E3-86BB-8FC42B28AAA5}"/>
              </a:ext>
            </a:extLst>
          </p:cNvPr>
          <p:cNvSpPr txBox="1"/>
          <p:nvPr/>
        </p:nvSpPr>
        <p:spPr>
          <a:xfrm>
            <a:off x="208971" y="5167015"/>
            <a:ext cx="8726059" cy="276999"/>
          </a:xfrm>
          <a:prstGeom prst="rect">
            <a:avLst/>
          </a:prstGeom>
          <a:solidFill>
            <a:schemeClr val="bg1"/>
          </a:solidFill>
          <a:ln w="19050">
            <a:solidFill>
              <a:srgbClr val="FBC293"/>
            </a:solidFill>
          </a:ln>
        </p:spPr>
        <p:txBody>
          <a:bodyPr wrap="square" rtlCol="0">
            <a:spAutoFit/>
          </a:bodyPr>
          <a:lstStyle/>
          <a:p>
            <a:r>
              <a:rPr kumimoji="1" lang="ja-JP" altLang="en-US" sz="1200" dirty="0"/>
              <a:t>該当事業無し</a:t>
            </a:r>
            <a:endParaRPr kumimoji="1" lang="en-US" altLang="ja-JP" sz="1200" dirty="0"/>
          </a:p>
        </p:txBody>
      </p:sp>
      <p:sp>
        <p:nvSpPr>
          <p:cNvPr id="21" name="タイトル 1">
            <a:extLst>
              <a:ext uri="{FF2B5EF4-FFF2-40B4-BE49-F238E27FC236}">
                <a16:creationId xmlns:a16="http://schemas.microsoft.com/office/drawing/2014/main" id="{BFC79F8A-4A71-9B8F-A398-FA2BC2F0593A}"/>
              </a:ext>
            </a:extLst>
          </p:cNvPr>
          <p:cNvSpPr txBox="1">
            <a:spLocks/>
          </p:cNvSpPr>
          <p:nvPr/>
        </p:nvSpPr>
        <p:spPr>
          <a:xfrm>
            <a:off x="129306" y="2331016"/>
            <a:ext cx="8885385" cy="288000"/>
          </a:xfrm>
          <a:prstGeom prst="rect">
            <a:avLst/>
          </a:prstGeom>
          <a:solidFill>
            <a:srgbClr val="B8CF8B"/>
          </a:solidFill>
          <a:ln>
            <a:solidFill>
              <a:srgbClr val="B8CF8B"/>
            </a:solidFill>
          </a:ln>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1400" b="1" dirty="0">
                <a:latin typeface="+mn-ea"/>
                <a:ea typeface="+mn-ea"/>
              </a:rPr>
              <a:t>生活者支援</a:t>
            </a:r>
          </a:p>
        </p:txBody>
      </p:sp>
      <p:sp>
        <p:nvSpPr>
          <p:cNvPr id="23" name="テキスト ボックス 22">
            <a:extLst>
              <a:ext uri="{FF2B5EF4-FFF2-40B4-BE49-F238E27FC236}">
                <a16:creationId xmlns:a16="http://schemas.microsoft.com/office/drawing/2014/main" id="{85823136-E1A9-FDFC-3AEE-40C864020B82}"/>
              </a:ext>
            </a:extLst>
          </p:cNvPr>
          <p:cNvSpPr txBox="1"/>
          <p:nvPr/>
        </p:nvSpPr>
        <p:spPr>
          <a:xfrm>
            <a:off x="6106160" y="6660869"/>
            <a:ext cx="3037840" cy="246221"/>
          </a:xfrm>
          <a:prstGeom prst="rect">
            <a:avLst/>
          </a:prstGeom>
          <a:noFill/>
        </p:spPr>
        <p:txBody>
          <a:bodyPr wrap="square">
            <a:spAutoFit/>
          </a:bodyPr>
          <a:lstStyle/>
          <a:p>
            <a:pPr algn="r"/>
            <a:r>
              <a:rPr kumimoji="0" lang="en-US" altLang="ja-JP" sz="10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0" lang="ja-JP" altLang="en-US" sz="10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事業費の全部又は一部に本交付金を充当予定</a:t>
            </a:r>
            <a:endParaRPr lang="ja-JP" altLang="en-US" sz="1400" dirty="0"/>
          </a:p>
        </p:txBody>
      </p:sp>
      <p:sp>
        <p:nvSpPr>
          <p:cNvPr id="24" name="タイトル 1">
            <a:extLst>
              <a:ext uri="{FF2B5EF4-FFF2-40B4-BE49-F238E27FC236}">
                <a16:creationId xmlns:a16="http://schemas.microsoft.com/office/drawing/2014/main" id="{D3725E78-00F7-E335-CB0F-8998D1B2C582}"/>
              </a:ext>
            </a:extLst>
          </p:cNvPr>
          <p:cNvSpPr txBox="1">
            <a:spLocks/>
          </p:cNvSpPr>
          <p:nvPr/>
        </p:nvSpPr>
        <p:spPr>
          <a:xfrm>
            <a:off x="7002608" y="535810"/>
            <a:ext cx="2009775" cy="304603"/>
          </a:xfrm>
          <a:prstGeom prst="rect">
            <a:avLst/>
          </a:prstGeom>
          <a:noFill/>
          <a:ln>
            <a:noFill/>
          </a:ln>
        </p:spPr>
        <p:txBody>
          <a:bodyPr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r>
              <a:rPr lang="ja-JP" altLang="en-US" sz="1200" b="1" dirty="0">
                <a:latin typeface="+mn-ea"/>
                <a:ea typeface="+mn-ea"/>
              </a:rPr>
              <a:t>＜令和８年３月時点＞</a:t>
            </a:r>
          </a:p>
        </p:txBody>
      </p:sp>
    </p:spTree>
    <p:extLst>
      <p:ext uri="{BB962C8B-B14F-4D97-AF65-F5344CB8AC3E}">
        <p14:creationId xmlns:p14="http://schemas.microsoft.com/office/powerpoint/2010/main" val="22013705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B3E7916579E48942A578B93BD249C02F" ma:contentTypeVersion="16" ma:contentTypeDescription="新しいドキュメントを作成します。" ma:contentTypeScope="" ma:versionID="eb85bf95333b1fe6fd76811390cd836d">
  <xsd:schema xmlns:xsd="http://www.w3.org/2001/XMLSchema" xmlns:xs="http://www.w3.org/2001/XMLSchema" xmlns:p="http://schemas.microsoft.com/office/2006/metadata/properties" xmlns:ns2="1f739fab-6d78-413b-bdfb-b8e4b081b506" xmlns:ns3="0cfd19f7-9a31-48f1-a827-fb01c45dd146" targetNamespace="http://schemas.microsoft.com/office/2006/metadata/properties" ma:root="true" ma:fieldsID="40f18fa7ad25a36c136b823c31e4eefe" ns2:_="" ns3:_="">
    <xsd:import namespace="1f739fab-6d78-413b-bdfb-b8e4b081b506"/>
    <xsd:import namespace="0cfd19f7-9a31-48f1-a827-fb01c45dd14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LengthInSeconds" minOccurs="0"/>
                <xsd:element ref="ns3:lcf76f155ced4ddcb4097134ff3c332f" minOccurs="0"/>
                <xsd:element ref="ns2:TaxCatchAll" minOccurs="0"/>
                <xsd:element ref="ns3:MediaServiceOCR" minOccurs="0"/>
                <xsd:element ref="ns3:MediaServiceGenerationTime" minOccurs="0"/>
                <xsd:element ref="ns3:MediaServiceEventHashCode" minOccurs="0"/>
                <xsd:element ref="ns3:MediaServiceLocation"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739fab-6d78-413b-bdfb-b8e4b081b506" elementFormDefault="qualified">
    <xsd:import namespace="http://schemas.microsoft.com/office/2006/documentManagement/types"/>
    <xsd:import namespace="http://schemas.microsoft.com/office/infopath/2007/PartnerControls"/>
    <xsd:element name="SharedWithUsers" ma:index="8"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共有相手の詳細情報" ma:internalName="SharedWithDetails" ma:readOnly="true">
      <xsd:simpleType>
        <xsd:restriction base="dms:Note">
          <xsd:maxLength value="255"/>
        </xsd:restriction>
      </xsd:simpleType>
    </xsd:element>
    <xsd:element name="TaxCatchAll" ma:index="16" nillable="true" ma:displayName="Taxonomy Catch All Column" ma:hidden="true" ma:list="{2fd559f5-1430-469a-a933-f673f9cf97d5}" ma:internalName="TaxCatchAll" ma:showField="CatchAllData" ma:web="1f739fab-6d78-413b-bdfb-b8e4b081b506">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cfd19f7-9a31-48f1-a827-fb01c45dd14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画像タグ" ma:readOnly="false" ma:fieldId="{5cf76f15-5ced-4ddc-b409-7134ff3c332f}" ma:taxonomyMulti="true" ma:sspId="462c662f-fcd5-4c16-8282-839128f5194f"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1f739fab-6d78-413b-bdfb-b8e4b081b506" xsi:nil="true"/>
    <lcf76f155ced4ddcb4097134ff3c332f xmlns="0cfd19f7-9a31-48f1-a827-fb01c45dd146">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446B3C0-C7E3-4D3F-A698-691AC128046B}">
  <ds:schemaRefs>
    <ds:schemaRef ds:uri="http://schemas.microsoft.com/sharepoint/v3/contenttype/forms"/>
  </ds:schemaRefs>
</ds:datastoreItem>
</file>

<file path=customXml/itemProps2.xml><?xml version="1.0" encoding="utf-8"?>
<ds:datastoreItem xmlns:ds="http://schemas.openxmlformats.org/officeDocument/2006/customXml" ds:itemID="{8AA6E2A9-8BA6-42F2-8A21-A9A07772C39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f739fab-6d78-413b-bdfb-b8e4b081b506"/>
    <ds:schemaRef ds:uri="0cfd19f7-9a31-48f1-a827-fb01c45dd14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1BBCA0D-AA3D-47C2-85AE-8A0B7DB61970}">
  <ds:schemaRefs>
    <ds:schemaRef ds:uri="http://purl.org/dc/terms/"/>
    <ds:schemaRef ds:uri="0cfd19f7-9a31-48f1-a827-fb01c45dd146"/>
    <ds:schemaRef ds:uri="http://schemas.openxmlformats.org/package/2006/metadata/core-properties"/>
    <ds:schemaRef ds:uri="http://schemas.microsoft.com/office/2006/documentManagement/types"/>
    <ds:schemaRef ds:uri="1f739fab-6d78-413b-bdfb-b8e4b081b506"/>
    <ds:schemaRef ds:uri="http://schemas.microsoft.com/office/infopath/2007/PartnerControls"/>
    <ds:schemaRef ds:uri="http://purl.org/dc/elements/1.1/"/>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1735</TotalTime>
  <Words>98</Words>
  <Application>Microsoft Office PowerPoint</Application>
  <PresentationFormat>画面に合わせる (4:3)</PresentationFormat>
  <Paragraphs>23</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Aptos</vt:lpstr>
      <vt:lpstr>Aptos Display</vt:lpstr>
      <vt:lpstr>游ゴシック</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松山 倫之(MATSUYAMA Tomoyuki)</dc:creator>
  <cp:lastModifiedBy>admin</cp:lastModifiedBy>
  <cp:revision>15</cp:revision>
  <cp:lastPrinted>2026-03-23T01:24:44Z</cp:lastPrinted>
  <dcterms:created xsi:type="dcterms:W3CDTF">2026-03-03T02:43:15Z</dcterms:created>
  <dcterms:modified xsi:type="dcterms:W3CDTF">2026-03-23T01:29:28Z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0x010100B3E7916579E48942A578B93BD249C02F</vt:lpwstr>
  </property>
</Properties>
</file>